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7" r:id="rId2"/>
    <p:sldId id="256" r:id="rId3"/>
    <p:sldId id="260" r:id="rId4"/>
    <p:sldId id="265" r:id="rId5"/>
    <p:sldId id="261" r:id="rId6"/>
    <p:sldId id="262" r:id="rId7"/>
    <p:sldId id="263" r:id="rId8"/>
    <p:sldId id="264" r:id="rId9"/>
    <p:sldId id="266" r:id="rId10"/>
    <p:sldId id="267" r:id="rId11"/>
    <p:sldId id="268" r:id="rId12"/>
    <p:sldId id="269" r:id="rId13"/>
    <p:sldId id="258" r:id="rId14"/>
    <p:sldId id="257" r:id="rId15"/>
    <p:sldId id="259" r:id="rId16"/>
    <p:sldId id="274" r:id="rId17"/>
    <p:sldId id="271" r:id="rId18"/>
    <p:sldId id="270" r:id="rId19"/>
    <p:sldId id="275" r:id="rId20"/>
    <p:sldId id="272" r:id="rId21"/>
    <p:sldId id="273" r:id="rId22"/>
    <p:sldId id="276"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90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608B-707E-40EC-B129-AF5E65F10E71}" type="datetimeFigureOut">
              <a:rPr lang="nl-NL" smtClean="0"/>
              <a:t>11-7-2023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432D1-C82F-476F-BFFC-89FDA1D737B1}" type="slidenum">
              <a:rPr lang="nl-NL" smtClean="0"/>
              <a:t>‹nr.›</a:t>
            </a:fld>
            <a:endParaRPr lang="nl-NL"/>
          </a:p>
        </p:txBody>
      </p:sp>
    </p:spTree>
    <p:extLst>
      <p:ext uri="{BB962C8B-B14F-4D97-AF65-F5344CB8AC3E}">
        <p14:creationId xmlns:p14="http://schemas.microsoft.com/office/powerpoint/2010/main" val="541826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7192DB-42C7-F765-C771-5B5998D92E2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E3E21F5-2542-C768-BE0F-DFD16FD83D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EEF8582-BA3F-5FA1-FF01-9AD40C33533F}"/>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5" name="Tijdelijke aanduiding voor voettekst 4">
            <a:extLst>
              <a:ext uri="{FF2B5EF4-FFF2-40B4-BE49-F238E27FC236}">
                <a16:creationId xmlns:a16="http://schemas.microsoft.com/office/drawing/2014/main" id="{0B7E9A9A-5891-C374-BCBE-49FE9657F90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035EDD7-AED7-0215-5D12-EAFB6027CBDA}"/>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323173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608E86-3E55-253C-2CA9-BF539CEC4C4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F5F8836-3073-314B-18F6-BF8DDD55178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06F2DCF-3921-B43E-5B0F-C2A1E7785325}"/>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5" name="Tijdelijke aanduiding voor voettekst 4">
            <a:extLst>
              <a:ext uri="{FF2B5EF4-FFF2-40B4-BE49-F238E27FC236}">
                <a16:creationId xmlns:a16="http://schemas.microsoft.com/office/drawing/2014/main" id="{D3BA7C66-809C-9F2A-1044-C1566E97E6E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8AFFB53-5704-90F3-293D-069D2ABF1EF9}"/>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255164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D07F523-9789-8E8E-97C7-285495A0118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E77D5E2-6819-EF06-6E23-5F2FAD46A8C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458F27E-4550-C10A-3B0B-4DC0F24CD33E}"/>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5" name="Tijdelijke aanduiding voor voettekst 4">
            <a:extLst>
              <a:ext uri="{FF2B5EF4-FFF2-40B4-BE49-F238E27FC236}">
                <a16:creationId xmlns:a16="http://schemas.microsoft.com/office/drawing/2014/main" id="{4BBF7BCF-BC63-6911-3D0D-FB57BB1E71F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47B1540-29F5-1B32-7827-D2DAB4FBEB56}"/>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3561803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7CA819-163F-0713-F900-BC71E6BC53B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136A31F-4DF0-B1E2-5DC1-ADCCCAAC950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705F605-64C7-AD80-49A2-BDCC7115D4A9}"/>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5" name="Tijdelijke aanduiding voor voettekst 4">
            <a:extLst>
              <a:ext uri="{FF2B5EF4-FFF2-40B4-BE49-F238E27FC236}">
                <a16:creationId xmlns:a16="http://schemas.microsoft.com/office/drawing/2014/main" id="{9B21D22A-5DE3-B10C-5401-C9F871783E3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9D2B98-3F3D-0FFF-2538-F05C91FD5ECA}"/>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3978412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C7DD7A-059C-BAD7-9F18-B8D5BF201D7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222617B-6076-363C-C7D1-ED88027E3C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0B97782-3D02-CB7E-F30B-14E609C3F821}"/>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5" name="Tijdelijke aanduiding voor voettekst 4">
            <a:extLst>
              <a:ext uri="{FF2B5EF4-FFF2-40B4-BE49-F238E27FC236}">
                <a16:creationId xmlns:a16="http://schemas.microsoft.com/office/drawing/2014/main" id="{299506B6-34DE-9514-F217-A95C1254A80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F2C349B-9537-DD0A-49BB-578FAC8A1715}"/>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94341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5A07F6-58AC-3263-88A3-CCCAE128AE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AEF8C07-2CC7-8177-6B14-F6439D63147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B978EDC-6F35-BA53-A242-C822A677AD9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DD2FD97-26E1-16C6-CAD4-B1873725EAD1}"/>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6" name="Tijdelijke aanduiding voor voettekst 5">
            <a:extLst>
              <a:ext uri="{FF2B5EF4-FFF2-40B4-BE49-F238E27FC236}">
                <a16:creationId xmlns:a16="http://schemas.microsoft.com/office/drawing/2014/main" id="{A3640D79-D393-AED6-217F-5646B1F7159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4D1A39C-C7EA-8306-7DCA-3795D21DCE6D}"/>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424744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089D58-5C4E-BFB3-4E5C-899F766A5847}"/>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E187BDA-98C0-3F14-E6A0-272547A562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B789934-A2DA-0070-FBDC-0E337546CA8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F98AB4B-02ED-AAED-A497-C37858D25F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A41BC5A-6E94-6278-05A6-9C53EFFFB5E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DC93791-F026-45EA-34D5-311A1B2FFA25}"/>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8" name="Tijdelijke aanduiding voor voettekst 7">
            <a:extLst>
              <a:ext uri="{FF2B5EF4-FFF2-40B4-BE49-F238E27FC236}">
                <a16:creationId xmlns:a16="http://schemas.microsoft.com/office/drawing/2014/main" id="{611263AC-9285-ADA1-C840-7D7F3E6E1EA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B21681E-DED7-F8E8-270F-F8A56AD30A9B}"/>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3410115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F2BC0D-D2D5-61B9-F2F7-9FDB0D14019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B122C4A-B9B1-9C18-541D-BBFBD578CD0F}"/>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4" name="Tijdelijke aanduiding voor voettekst 3">
            <a:extLst>
              <a:ext uri="{FF2B5EF4-FFF2-40B4-BE49-F238E27FC236}">
                <a16:creationId xmlns:a16="http://schemas.microsoft.com/office/drawing/2014/main" id="{187B9460-0B90-873E-4BCF-2490EA319F1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A543105-CB9D-271C-E771-07D962B4AF7A}"/>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315106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AD10472-009D-47A4-04A3-22CD1F769F6C}"/>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3" name="Tijdelijke aanduiding voor voettekst 2">
            <a:extLst>
              <a:ext uri="{FF2B5EF4-FFF2-40B4-BE49-F238E27FC236}">
                <a16:creationId xmlns:a16="http://schemas.microsoft.com/office/drawing/2014/main" id="{35FDEDE0-4775-A863-C747-DA00B3B6C9E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7A65D27-EB07-19C2-F07A-54D4F365C03E}"/>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105002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21BCC2-C862-1B9E-2751-99CDCF827BF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0AAF825-30E9-4152-E3F6-BA7339F3A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0A871E8-5EA6-E347-49DA-B775EE6811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AA0AD93-BD3D-CA6F-B5BA-1EB3E3402152}"/>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6" name="Tijdelijke aanduiding voor voettekst 5">
            <a:extLst>
              <a:ext uri="{FF2B5EF4-FFF2-40B4-BE49-F238E27FC236}">
                <a16:creationId xmlns:a16="http://schemas.microsoft.com/office/drawing/2014/main" id="{65F317BA-1490-98F8-BAC3-621313D4794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69BF56A-FF7F-69AA-30EA-3EA75C7A60F7}"/>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63488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F137AD-748D-8504-24FB-592CCF63A54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3004FE8-80E7-C787-8CAF-D2537D9FDE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9834D36-246C-9B6E-7245-D479FC9FCB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1FA0780-7F31-19DB-7B6A-6DA14BAF8243}"/>
              </a:ext>
            </a:extLst>
          </p:cNvPr>
          <p:cNvSpPr>
            <a:spLocks noGrp="1"/>
          </p:cNvSpPr>
          <p:nvPr>
            <p:ph type="dt" sz="half" idx="10"/>
          </p:nvPr>
        </p:nvSpPr>
        <p:spPr/>
        <p:txBody>
          <a:bodyPr/>
          <a:lstStyle/>
          <a:p>
            <a:fld id="{2B99D758-44C2-4044-B47C-A6F2C928580A}" type="datetimeFigureOut">
              <a:rPr lang="nl-NL" smtClean="0"/>
              <a:t>11-7-2023</a:t>
            </a:fld>
            <a:endParaRPr lang="nl-NL"/>
          </a:p>
        </p:txBody>
      </p:sp>
      <p:sp>
        <p:nvSpPr>
          <p:cNvPr id="6" name="Tijdelijke aanduiding voor voettekst 5">
            <a:extLst>
              <a:ext uri="{FF2B5EF4-FFF2-40B4-BE49-F238E27FC236}">
                <a16:creationId xmlns:a16="http://schemas.microsoft.com/office/drawing/2014/main" id="{6AEB9A58-2947-0CF6-0BA4-20543D96935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7D0B7DC-5A42-1B8B-4106-7E1FF9A1EF95}"/>
              </a:ext>
            </a:extLst>
          </p:cNvPr>
          <p:cNvSpPr>
            <a:spLocks noGrp="1"/>
          </p:cNvSpPr>
          <p:nvPr>
            <p:ph type="sldNum" sz="quarter" idx="12"/>
          </p:nvPr>
        </p:nvSpPr>
        <p:spPr/>
        <p:txBody>
          <a:bodyPr/>
          <a:lstStyle/>
          <a:p>
            <a:fld id="{A6C9525A-FCB4-440A-865A-91D5D7ABFA65}" type="slidenum">
              <a:rPr lang="nl-NL" smtClean="0"/>
              <a:t>‹nr.›</a:t>
            </a:fld>
            <a:endParaRPr lang="nl-NL"/>
          </a:p>
        </p:txBody>
      </p:sp>
    </p:spTree>
    <p:extLst>
      <p:ext uri="{BB962C8B-B14F-4D97-AF65-F5344CB8AC3E}">
        <p14:creationId xmlns:p14="http://schemas.microsoft.com/office/powerpoint/2010/main" val="4101768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A273513-771F-5594-B86B-0C9FA86C0A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0E1F3F8-E239-4698-B5AD-6F4EE8D734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1609C54-8C73-17DF-9F03-D606C845A4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99D758-44C2-4044-B47C-A6F2C928580A}" type="datetimeFigureOut">
              <a:rPr lang="nl-NL" smtClean="0"/>
              <a:t>11-7-2023</a:t>
            </a:fld>
            <a:endParaRPr lang="nl-NL"/>
          </a:p>
        </p:txBody>
      </p:sp>
      <p:sp>
        <p:nvSpPr>
          <p:cNvPr id="5" name="Tijdelijke aanduiding voor voettekst 4">
            <a:extLst>
              <a:ext uri="{FF2B5EF4-FFF2-40B4-BE49-F238E27FC236}">
                <a16:creationId xmlns:a16="http://schemas.microsoft.com/office/drawing/2014/main" id="{5E6824B1-E2F0-258F-B1B4-DCDA67A6BE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93E8C14-2D81-BC94-5278-7357A9A68E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9525A-FCB4-440A-865A-91D5D7ABFA65}" type="slidenum">
              <a:rPr lang="nl-NL" smtClean="0"/>
              <a:t>‹nr.›</a:t>
            </a:fld>
            <a:endParaRPr lang="nl-NL"/>
          </a:p>
        </p:txBody>
      </p:sp>
    </p:spTree>
    <p:extLst>
      <p:ext uri="{BB962C8B-B14F-4D97-AF65-F5344CB8AC3E}">
        <p14:creationId xmlns:p14="http://schemas.microsoft.com/office/powerpoint/2010/main" val="124024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ideo" Target="https://www.youtube.com/embed/cfwzHHnXPQY?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ideo" Target="https://www.youtube.com/embed/WicZ-QzwPvM?feature=oembe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video" Target="https://www.youtube.com/embed/nR1Jz_hbe6s?feature=oembed"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illa Kakelbont Kinderopvang B.V. Logo">
            <a:extLst>
              <a:ext uri="{FF2B5EF4-FFF2-40B4-BE49-F238E27FC236}">
                <a16:creationId xmlns:a16="http://schemas.microsoft.com/office/drawing/2014/main" id="{B6C83EE7-7BCA-F374-97B8-5573367A58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681" y="740112"/>
            <a:ext cx="7512416" cy="2746770"/>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a:extLst>
              <a:ext uri="{FF2B5EF4-FFF2-40B4-BE49-F238E27FC236}">
                <a16:creationId xmlns:a16="http://schemas.microsoft.com/office/drawing/2014/main" id="{B809CCE2-C073-5924-AE8B-546B97C13B22}"/>
              </a:ext>
            </a:extLst>
          </p:cNvPr>
          <p:cNvSpPr/>
          <p:nvPr/>
        </p:nvSpPr>
        <p:spPr>
          <a:xfrm>
            <a:off x="2025445" y="3425391"/>
            <a:ext cx="7918015" cy="3416320"/>
          </a:xfrm>
          <a:prstGeom prst="rect">
            <a:avLst/>
          </a:prstGeom>
          <a:noFill/>
        </p:spPr>
        <p:txBody>
          <a:bodyPr wrap="square" lIns="91440" tIns="45720" rIns="91440" bIns="45720">
            <a:spAutoFit/>
          </a:bodyPr>
          <a:lstStyle/>
          <a:p>
            <a:pPr algn="ctr"/>
            <a:endParaRPr lang="nl-NL"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a:p>
            <a:pPr algn="ctr"/>
            <a:r>
              <a:rPr lang="nl-NL"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Pedagogische basisdoelen </a:t>
            </a:r>
          </a:p>
          <a:p>
            <a:pPr algn="ctr"/>
            <a:r>
              <a:rPr lang="nl-NL"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en interactievaardigheden</a:t>
            </a:r>
          </a:p>
          <a:p>
            <a:pPr algn="ctr"/>
            <a:r>
              <a:rPr lang="nl-NL"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9 mei 2023</a:t>
            </a:r>
            <a:r>
              <a:rPr lang="nl-NL"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p>
        </p:txBody>
      </p:sp>
    </p:spTree>
    <p:extLst>
      <p:ext uri="{BB962C8B-B14F-4D97-AF65-F5344CB8AC3E}">
        <p14:creationId xmlns:p14="http://schemas.microsoft.com/office/powerpoint/2010/main" val="2730141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E643C3A2-6EF1-E2A7-57AB-96ACF4A40044}"/>
              </a:ext>
            </a:extLst>
          </p:cNvPr>
          <p:cNvSpPr/>
          <p:nvPr/>
        </p:nvSpPr>
        <p:spPr>
          <a:xfrm>
            <a:off x="624312" y="3831921"/>
            <a:ext cx="10664718" cy="1754326"/>
          </a:xfrm>
          <a:prstGeom prst="rect">
            <a:avLst/>
          </a:prstGeom>
          <a:noFill/>
        </p:spPr>
        <p:txBody>
          <a:bodyPr wrap="squar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Dat je net zoveel hulp bied, zodat ze het zelf kunnen doen. </a:t>
            </a:r>
            <a:endParaRPr lang="nl-NL" sz="5400" b="1" cap="none" spc="0" dirty="0">
              <a:ln w="22225">
                <a:solidFill>
                  <a:schemeClr val="accent2"/>
                </a:solidFill>
                <a:prstDash val="solid"/>
              </a:ln>
              <a:solidFill>
                <a:schemeClr val="accent2">
                  <a:lumMod val="40000"/>
                  <a:lumOff val="60000"/>
                </a:schemeClr>
              </a:solidFill>
              <a:effectLst/>
            </a:endParaRPr>
          </a:p>
        </p:txBody>
      </p:sp>
      <p:sp>
        <p:nvSpPr>
          <p:cNvPr id="8" name="Rechthoek 7">
            <a:extLst>
              <a:ext uri="{FF2B5EF4-FFF2-40B4-BE49-F238E27FC236}">
                <a16:creationId xmlns:a16="http://schemas.microsoft.com/office/drawing/2014/main" id="{1A4823F8-FFF2-9E51-6AF0-901AFB885073}"/>
              </a:ext>
            </a:extLst>
          </p:cNvPr>
          <p:cNvSpPr/>
          <p:nvPr/>
        </p:nvSpPr>
        <p:spPr>
          <a:xfrm>
            <a:off x="455156" y="590103"/>
            <a:ext cx="11643637"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Scaffolding. Oftewel ‘bruggen bouwen’. </a:t>
            </a:r>
            <a:endParaRPr lang="nl-NL" sz="5400" b="1" cap="none" spc="0" dirty="0">
              <a:ln w="22225">
                <a:solidFill>
                  <a:schemeClr val="accent2"/>
                </a:solidFill>
                <a:prstDash val="solid"/>
              </a:ln>
              <a:solidFill>
                <a:schemeClr val="accent2">
                  <a:lumMod val="40000"/>
                  <a:lumOff val="60000"/>
                </a:schemeClr>
              </a:solidFill>
              <a:effectLst/>
            </a:endParaRPr>
          </a:p>
        </p:txBody>
      </p:sp>
      <p:sp>
        <p:nvSpPr>
          <p:cNvPr id="9" name="Rechthoek 8">
            <a:extLst>
              <a:ext uri="{FF2B5EF4-FFF2-40B4-BE49-F238E27FC236}">
                <a16:creationId xmlns:a16="http://schemas.microsoft.com/office/drawing/2014/main" id="{E250E17B-039A-AA0E-BE20-0E6108499DB1}"/>
              </a:ext>
            </a:extLst>
          </p:cNvPr>
          <p:cNvSpPr/>
          <p:nvPr/>
        </p:nvSpPr>
        <p:spPr>
          <a:xfrm>
            <a:off x="542924" y="1513433"/>
            <a:ext cx="11420547" cy="1754326"/>
          </a:xfrm>
          <a:prstGeom prst="rect">
            <a:avLst/>
          </a:prstGeom>
          <a:noFill/>
        </p:spPr>
        <p:txBody>
          <a:bodyPr wrap="squar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Wat betekend scaffolding in de praktijk?</a:t>
            </a:r>
            <a:endParaRPr lang="nl-NL"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23028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lsom Lake College Early Childhood Education">
            <a:extLst>
              <a:ext uri="{FF2B5EF4-FFF2-40B4-BE49-F238E27FC236}">
                <a16:creationId xmlns:a16="http://schemas.microsoft.com/office/drawing/2014/main" id="{18F800FB-AB6B-9433-0057-0518E4B4AE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909638"/>
            <a:ext cx="8953500" cy="503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25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FE1D262-5D4D-17FD-2412-FAB406013C18}"/>
              </a:ext>
            </a:extLst>
          </p:cNvPr>
          <p:cNvSpPr txBox="1"/>
          <p:nvPr/>
        </p:nvSpPr>
        <p:spPr>
          <a:xfrm>
            <a:off x="1676400" y="1609725"/>
            <a:ext cx="8839200" cy="2746457"/>
          </a:xfrm>
          <a:prstGeom prst="rect">
            <a:avLst/>
          </a:prstGeom>
          <a:noFill/>
        </p:spPr>
        <p:txBody>
          <a:bodyPr wrap="square">
            <a:spAutoFit/>
          </a:bodyPr>
          <a:lstStyle/>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1</a:t>
            </a:r>
            <a:r>
              <a:rPr lang="nl-NL" sz="1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nl-NL" sz="1800" dirty="0">
                <a:effectLst/>
                <a:latin typeface="Calibri" panose="020F0502020204030204" pitchFamily="34" charset="0"/>
                <a:ea typeface="Calibri" panose="020F0502020204030204" pitchFamily="34" charset="0"/>
                <a:cs typeface="Times New Roman" panose="02020603050405020304" pitchFamily="18" charset="0"/>
              </a:rPr>
              <a:t> fase: onbewust onbekwaam  =  niet bewust </a:t>
            </a:r>
          </a:p>
          <a:p>
            <a:pPr marL="342900" lvl="0" indent="-342900">
              <a:lnSpc>
                <a:spcPct val="107000"/>
              </a:lnSpc>
              <a:buFont typeface="+mj-lt"/>
              <a:buAutoNum type="arabicPeriod"/>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2</a:t>
            </a:r>
            <a:r>
              <a:rPr lang="nl-NL" sz="1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nl-NL" sz="1800" dirty="0">
                <a:effectLst/>
                <a:latin typeface="Calibri" panose="020F0502020204030204" pitchFamily="34" charset="0"/>
                <a:ea typeface="Calibri" panose="020F0502020204030204" pitchFamily="34" charset="0"/>
                <a:cs typeface="Times New Roman" panose="02020603050405020304" pitchFamily="18" charset="0"/>
              </a:rPr>
              <a:t> fase: bewust onbekwaam</a:t>
            </a:r>
            <a:r>
              <a:rPr lang="nl-NL" dirty="0">
                <a:latin typeface="Calibri" panose="020F0502020204030204" pitchFamily="34" charset="0"/>
                <a:ea typeface="Calibri" panose="020F0502020204030204" pitchFamily="34" charset="0"/>
                <a:cs typeface="Times New Roman" panose="02020603050405020304" pitchFamily="18" charset="0"/>
              </a:rPr>
              <a:t> = </a:t>
            </a:r>
            <a:r>
              <a:rPr lang="nl-NL" sz="1800" dirty="0">
                <a:effectLst/>
                <a:latin typeface="Calibri" panose="020F0502020204030204" pitchFamily="34" charset="0"/>
                <a:ea typeface="Calibri" panose="020F0502020204030204" pitchFamily="34" charset="0"/>
                <a:cs typeface="Times New Roman" panose="02020603050405020304" pitchFamily="18" charset="0"/>
              </a:rPr>
              <a:t>herkent je gebrek aan vaardigheid (moeilijkste vaardigheid omdat dit gepaard gaat met onzekerheid). </a:t>
            </a:r>
            <a:r>
              <a:rPr lang="nl-NL" i="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Scaffolding komt te pas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3</a:t>
            </a:r>
            <a:r>
              <a:rPr lang="nl-NL" sz="1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nl-NL" sz="1800" dirty="0">
                <a:effectLst/>
                <a:latin typeface="Calibri" panose="020F0502020204030204" pitchFamily="34" charset="0"/>
                <a:ea typeface="Calibri" panose="020F0502020204030204" pitchFamily="34" charset="0"/>
                <a:cs typeface="Times New Roman" panose="02020603050405020304" pitchFamily="18" charset="0"/>
              </a:rPr>
              <a:t> fase: bewust bekwaam</a:t>
            </a:r>
            <a:r>
              <a:rPr lang="nl-NL" dirty="0">
                <a:latin typeface="Calibri" panose="020F0502020204030204" pitchFamily="34" charset="0"/>
                <a:ea typeface="Calibri" panose="020F0502020204030204" pitchFamily="34" charset="0"/>
                <a:cs typeface="Times New Roman" panose="02020603050405020304" pitchFamily="18" charset="0"/>
              </a:rPr>
              <a:t> = </a:t>
            </a:r>
            <a:r>
              <a:rPr lang="nl-NL" sz="1800" dirty="0">
                <a:effectLst/>
                <a:latin typeface="Calibri" panose="020F0502020204030204" pitchFamily="34" charset="0"/>
                <a:ea typeface="Calibri" panose="020F0502020204030204" pitchFamily="34" charset="0"/>
                <a:cs typeface="Times New Roman" panose="02020603050405020304" pitchFamily="18" charset="0"/>
              </a:rPr>
              <a:t>Toepassen nieuwe vaardigheid: oefenen, ‘ik kan het’, herhalen.    </a:t>
            </a:r>
            <a:r>
              <a:rPr lang="nl-NL" sz="1800" i="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Scaffolding komt te pas </a:t>
            </a:r>
            <a:endParaRPr lang="nl-NL"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4</a:t>
            </a:r>
            <a:r>
              <a:rPr lang="nl-NL" sz="1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nl-NL" sz="1800" dirty="0">
                <a:effectLst/>
                <a:latin typeface="Calibri" panose="020F0502020204030204" pitchFamily="34" charset="0"/>
                <a:ea typeface="Calibri" panose="020F0502020204030204" pitchFamily="34" charset="0"/>
                <a:cs typeface="Times New Roman" panose="02020603050405020304" pitchFamily="18" charset="0"/>
              </a:rPr>
              <a:t> fase: onbewust bekaam = vaardigheid is je eigen gemaakt, als een 2</a:t>
            </a:r>
            <a:r>
              <a:rPr lang="nl-NL" sz="1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nl-NL" sz="1800" dirty="0">
                <a:effectLst/>
                <a:latin typeface="Calibri" panose="020F0502020204030204" pitchFamily="34" charset="0"/>
                <a:ea typeface="Calibri" panose="020F0502020204030204" pitchFamily="34" charset="0"/>
                <a:cs typeface="Times New Roman" panose="02020603050405020304" pitchFamily="18" charset="0"/>
              </a:rPr>
              <a:t> natuur. </a:t>
            </a:r>
          </a:p>
        </p:txBody>
      </p:sp>
      <p:sp>
        <p:nvSpPr>
          <p:cNvPr id="6" name="Rechthoek 5">
            <a:extLst>
              <a:ext uri="{FF2B5EF4-FFF2-40B4-BE49-F238E27FC236}">
                <a16:creationId xmlns:a16="http://schemas.microsoft.com/office/drawing/2014/main" id="{2566F683-6C66-A6AC-BFCB-5041A4B20EC0}"/>
              </a:ext>
            </a:extLst>
          </p:cNvPr>
          <p:cNvSpPr/>
          <p:nvPr/>
        </p:nvSpPr>
        <p:spPr>
          <a:xfrm>
            <a:off x="1505610" y="443925"/>
            <a:ext cx="9180783" cy="1077218"/>
          </a:xfrm>
          <a:prstGeom prst="rect">
            <a:avLst/>
          </a:prstGeom>
          <a:noFill/>
        </p:spPr>
        <p:txBody>
          <a:bodyPr wrap="none" lIns="91440" tIns="45720" rIns="91440" bIns="45720">
            <a:spAutoFit/>
          </a:bodyPr>
          <a:lstStyle/>
          <a:p>
            <a:pPr algn="ctr"/>
            <a:r>
              <a:rPr lang="nl-NL" sz="32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Tijdens iets nieuws leren maakt een kind 4 fasen door.</a:t>
            </a:r>
          </a:p>
          <a:p>
            <a:pPr algn="ctr"/>
            <a:r>
              <a:rPr lang="nl-NL" sz="32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Welke</a:t>
            </a: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t>
            </a:r>
            <a:endParaRPr lang="nl-NL" sz="32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0516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990C56D2-A095-4485-AF11-B7B54CA456AD}"/>
              </a:ext>
            </a:extLst>
          </p:cNvPr>
          <p:cNvSpPr/>
          <p:nvPr/>
        </p:nvSpPr>
        <p:spPr>
          <a:xfrm>
            <a:off x="1837109" y="2138660"/>
            <a:ext cx="8517781"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Filmpje praten met kinderen </a:t>
            </a:r>
          </a:p>
        </p:txBody>
      </p:sp>
    </p:spTree>
    <p:extLst>
      <p:ext uri="{BB962C8B-B14F-4D97-AF65-F5344CB8AC3E}">
        <p14:creationId xmlns:p14="http://schemas.microsoft.com/office/powerpoint/2010/main" val="1242841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Praten met je kind">
            <a:hlinkClick r:id="" action="ppaction://media"/>
            <a:extLst>
              <a:ext uri="{FF2B5EF4-FFF2-40B4-BE49-F238E27FC236}">
                <a16:creationId xmlns:a16="http://schemas.microsoft.com/office/drawing/2014/main" id="{918BC036-36EF-343B-A3F7-29343DF5FF29}"/>
              </a:ext>
            </a:extLst>
          </p:cNvPr>
          <p:cNvPicPr>
            <a:picLocks noRot="1" noChangeAspect="1"/>
          </p:cNvPicPr>
          <p:nvPr>
            <a:videoFile r:link="rId1"/>
          </p:nvPr>
        </p:nvPicPr>
        <p:blipFill>
          <a:blip r:embed="rId3"/>
          <a:stretch>
            <a:fillRect/>
          </a:stretch>
        </p:blipFill>
        <p:spPr>
          <a:xfrm>
            <a:off x="1685925" y="1288400"/>
            <a:ext cx="9132789" cy="5160025"/>
          </a:xfrm>
          <a:prstGeom prst="rect">
            <a:avLst/>
          </a:prstGeom>
        </p:spPr>
      </p:pic>
    </p:spTree>
    <p:extLst>
      <p:ext uri="{BB962C8B-B14F-4D97-AF65-F5344CB8AC3E}">
        <p14:creationId xmlns:p14="http://schemas.microsoft.com/office/powerpoint/2010/main" val="126388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vak 7">
            <a:extLst>
              <a:ext uri="{FF2B5EF4-FFF2-40B4-BE49-F238E27FC236}">
                <a16:creationId xmlns:a16="http://schemas.microsoft.com/office/drawing/2014/main" id="{D5D44E21-43DA-CEF1-0CC5-201A8EC25A24}"/>
              </a:ext>
            </a:extLst>
          </p:cNvPr>
          <p:cNvSpPr txBox="1"/>
          <p:nvPr/>
        </p:nvSpPr>
        <p:spPr>
          <a:xfrm flipH="1">
            <a:off x="1369694" y="2409825"/>
            <a:ext cx="8250556" cy="375552"/>
          </a:xfrm>
          <a:prstGeom prst="rect">
            <a:avLst/>
          </a:prstGeom>
          <a:noFill/>
        </p:spPr>
        <p:txBody>
          <a:bodyPr wrap="square" rtlCol="0">
            <a:spAutoFit/>
          </a:bodyPr>
          <a:lstStyle/>
          <a:p>
            <a:pPr marL="342900" lvl="0" indent="-342900">
              <a:lnSpc>
                <a:spcPct val="107000"/>
              </a:lnSpc>
              <a:spcAft>
                <a:spcPts val="800"/>
              </a:spcAft>
              <a:buFont typeface="+mj-lt"/>
              <a:buAutoNum type="alphaU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Ik doe je broek even schoon. </a:t>
            </a:r>
          </a:p>
        </p:txBody>
      </p:sp>
      <p:sp>
        <p:nvSpPr>
          <p:cNvPr id="11" name="Tekstvak 10">
            <a:extLst>
              <a:ext uri="{FF2B5EF4-FFF2-40B4-BE49-F238E27FC236}">
                <a16:creationId xmlns:a16="http://schemas.microsoft.com/office/drawing/2014/main" id="{5E6B24C0-91FF-EED1-7DB9-9BD2B5C10501}"/>
              </a:ext>
            </a:extLst>
          </p:cNvPr>
          <p:cNvSpPr txBox="1"/>
          <p:nvPr/>
        </p:nvSpPr>
        <p:spPr>
          <a:xfrm>
            <a:off x="1369694" y="2785377"/>
            <a:ext cx="6096000" cy="671915"/>
          </a:xfrm>
          <a:prstGeom prst="rect">
            <a:avLst/>
          </a:prstGeom>
          <a:noFill/>
        </p:spPr>
        <p:txBody>
          <a:bodyPr wrap="square">
            <a:spAutoFit/>
          </a:bodyPr>
          <a:lstStyle/>
          <a:p>
            <a:pPr lvl="0">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B. Ik wil je luier verschonen, en je billen schoonmaken. Daarna     mag je broek weer aan.</a:t>
            </a:r>
          </a:p>
        </p:txBody>
      </p:sp>
      <p:sp>
        <p:nvSpPr>
          <p:cNvPr id="13" name="Tekstvak 12">
            <a:extLst>
              <a:ext uri="{FF2B5EF4-FFF2-40B4-BE49-F238E27FC236}">
                <a16:creationId xmlns:a16="http://schemas.microsoft.com/office/drawing/2014/main" id="{19BE4A89-D76C-929E-319D-DC0DBF1694C8}"/>
              </a:ext>
            </a:extLst>
          </p:cNvPr>
          <p:cNvSpPr txBox="1"/>
          <p:nvPr/>
        </p:nvSpPr>
        <p:spPr>
          <a:xfrm flipH="1">
            <a:off x="1369694" y="3457292"/>
            <a:ext cx="5995037" cy="375552"/>
          </a:xfrm>
          <a:prstGeom prst="rect">
            <a:avLst/>
          </a:prstGeom>
          <a:noFill/>
        </p:spPr>
        <p:txBody>
          <a:bodyPr wrap="square" rtlCol="0">
            <a:spAutoFit/>
          </a:bodyPr>
          <a:lstStyle/>
          <a:p>
            <a:pPr lvl="0">
              <a:lnSpc>
                <a:spcPct val="107000"/>
              </a:lnSpc>
              <a:spcAft>
                <a:spcPts val="800"/>
              </a:spcAft>
            </a:pPr>
            <a:r>
              <a:rPr lang="nl-NL" dirty="0">
                <a:latin typeface="Calibri" panose="020F0502020204030204" pitchFamily="34" charset="0"/>
                <a:ea typeface="Calibri" panose="020F0502020204030204" pitchFamily="34" charset="0"/>
                <a:cs typeface="Times New Roman" panose="02020603050405020304" pitchFamily="18" charset="0"/>
              </a:rPr>
              <a:t>C. </a:t>
            </a:r>
            <a:r>
              <a:rPr lang="nl-NL" sz="1800" dirty="0">
                <a:effectLst/>
                <a:latin typeface="Calibri" panose="020F0502020204030204" pitchFamily="34" charset="0"/>
                <a:ea typeface="Calibri" panose="020F0502020204030204" pitchFamily="34" charset="0"/>
                <a:cs typeface="Times New Roman" panose="02020603050405020304" pitchFamily="18" charset="0"/>
              </a:rPr>
              <a:t>Ik ga je billen doen, nergens aankomen. </a:t>
            </a:r>
          </a:p>
        </p:txBody>
      </p:sp>
      <p:sp>
        <p:nvSpPr>
          <p:cNvPr id="2" name="Rechthoek 1">
            <a:extLst>
              <a:ext uri="{FF2B5EF4-FFF2-40B4-BE49-F238E27FC236}">
                <a16:creationId xmlns:a16="http://schemas.microsoft.com/office/drawing/2014/main" id="{55C2979A-F298-B17A-FD49-7E17B9B9D9AA}"/>
              </a:ext>
            </a:extLst>
          </p:cNvPr>
          <p:cNvSpPr/>
          <p:nvPr/>
        </p:nvSpPr>
        <p:spPr>
          <a:xfrm>
            <a:off x="806953" y="928575"/>
            <a:ext cx="10368543" cy="1225464"/>
          </a:xfrm>
          <a:prstGeom prst="rect">
            <a:avLst/>
          </a:prstGeom>
          <a:noFill/>
        </p:spPr>
        <p:txBody>
          <a:bodyPr wrap="none" lIns="91440" tIns="45720" rIns="91440" bIns="45720">
            <a:spAutoFit/>
          </a:bodyPr>
          <a:lstStyle/>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Bij het aan leren van nieuwe dingen, praat en vertel je veel. </a:t>
            </a:r>
          </a:p>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Wat zeg je niet? </a:t>
            </a:r>
            <a:endParaRPr lang="nl-NL" sz="3200" b="1" cap="none" spc="0" dirty="0">
              <a:ln w="22225">
                <a:solidFill>
                  <a:schemeClr val="accent2"/>
                </a:solidFill>
                <a:prstDash val="solid"/>
              </a:ln>
              <a:solidFill>
                <a:schemeClr val="accent2">
                  <a:lumMod val="40000"/>
                  <a:lumOff val="60000"/>
                </a:schemeClr>
              </a:solidFill>
              <a:effectLst/>
            </a:endParaRPr>
          </a:p>
        </p:txBody>
      </p:sp>
      <p:sp>
        <p:nvSpPr>
          <p:cNvPr id="3" name="Tekstvak 2">
            <a:extLst>
              <a:ext uri="{FF2B5EF4-FFF2-40B4-BE49-F238E27FC236}">
                <a16:creationId xmlns:a16="http://schemas.microsoft.com/office/drawing/2014/main" id="{A8B55E77-0457-627F-92D6-02206FEF82AD}"/>
              </a:ext>
            </a:extLst>
          </p:cNvPr>
          <p:cNvSpPr txBox="1"/>
          <p:nvPr/>
        </p:nvSpPr>
        <p:spPr>
          <a:xfrm>
            <a:off x="1019175" y="5153025"/>
            <a:ext cx="10267950" cy="646331"/>
          </a:xfrm>
          <a:prstGeom prst="rect">
            <a:avLst/>
          </a:prstGeom>
          <a:noFill/>
        </p:spPr>
        <p:txBody>
          <a:bodyPr wrap="square" rtlCol="0">
            <a:spAutoFit/>
          </a:bodyPr>
          <a:lstStyle/>
          <a:p>
            <a:r>
              <a:rPr lang="nl-NL" dirty="0"/>
              <a:t>Juiste antwoord: A &amp; C zeg je niet. Tijdens je interactie spreek je in correcte zinnen. Voorkom dat kinderen incorrecte Nederlandse taal aangeleerd krijgen. </a:t>
            </a:r>
          </a:p>
        </p:txBody>
      </p:sp>
    </p:spTree>
    <p:extLst>
      <p:ext uri="{BB962C8B-B14F-4D97-AF65-F5344CB8AC3E}">
        <p14:creationId xmlns:p14="http://schemas.microsoft.com/office/powerpoint/2010/main" val="35534412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990C56D2-A095-4485-AF11-B7B54CA456AD}"/>
              </a:ext>
            </a:extLst>
          </p:cNvPr>
          <p:cNvSpPr/>
          <p:nvPr/>
        </p:nvSpPr>
        <p:spPr>
          <a:xfrm>
            <a:off x="3015377" y="2138660"/>
            <a:ext cx="6161238"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Filmpje </a:t>
            </a:r>
            <a:r>
              <a:rPr lang="nl-NL" sz="5400" b="1" dirty="0">
                <a:ln w="22225">
                  <a:solidFill>
                    <a:schemeClr val="accent2"/>
                  </a:solidFill>
                  <a:prstDash val="solid"/>
                </a:ln>
                <a:solidFill>
                  <a:schemeClr val="accent2">
                    <a:lumMod val="40000"/>
                    <a:lumOff val="60000"/>
                  </a:schemeClr>
                </a:solidFill>
              </a:rPr>
              <a:t>gehechtheid</a:t>
            </a:r>
            <a:r>
              <a:rPr lang="nl-NL" sz="5400" b="1" cap="none" spc="0" dirty="0">
                <a:ln w="22225">
                  <a:solidFill>
                    <a:schemeClr val="accent2"/>
                  </a:solidFill>
                  <a:prstDash val="solid"/>
                </a:ln>
                <a:solidFill>
                  <a:schemeClr val="accent2">
                    <a:lumMod val="40000"/>
                    <a:lumOff val="60000"/>
                  </a:schemeClr>
                </a:solidFill>
                <a:effectLst/>
              </a:rPr>
              <a:t> </a:t>
            </a:r>
          </a:p>
        </p:txBody>
      </p:sp>
    </p:spTree>
    <p:extLst>
      <p:ext uri="{BB962C8B-B14F-4D97-AF65-F5344CB8AC3E}">
        <p14:creationId xmlns:p14="http://schemas.microsoft.com/office/powerpoint/2010/main" val="805675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Tango gehechtheid">
            <a:hlinkClick r:id="" action="ppaction://media"/>
            <a:extLst>
              <a:ext uri="{FF2B5EF4-FFF2-40B4-BE49-F238E27FC236}">
                <a16:creationId xmlns:a16="http://schemas.microsoft.com/office/drawing/2014/main" id="{44D07E28-EB83-2547-6ED8-91135D55C927}"/>
              </a:ext>
            </a:extLst>
          </p:cNvPr>
          <p:cNvPicPr>
            <a:picLocks noRot="1" noChangeAspect="1"/>
          </p:cNvPicPr>
          <p:nvPr>
            <a:videoFile r:link="rId1"/>
          </p:nvPr>
        </p:nvPicPr>
        <p:blipFill>
          <a:blip r:embed="rId3"/>
          <a:stretch>
            <a:fillRect/>
          </a:stretch>
        </p:blipFill>
        <p:spPr>
          <a:xfrm>
            <a:off x="1933575" y="1038225"/>
            <a:ext cx="8393885" cy="4742545"/>
          </a:xfrm>
          <a:prstGeom prst="rect">
            <a:avLst/>
          </a:prstGeom>
        </p:spPr>
      </p:pic>
    </p:spTree>
    <p:extLst>
      <p:ext uri="{BB962C8B-B14F-4D97-AF65-F5344CB8AC3E}">
        <p14:creationId xmlns:p14="http://schemas.microsoft.com/office/powerpoint/2010/main" val="329430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E50EAEDF-BDB9-0148-0A69-512A2DE4FF98}"/>
              </a:ext>
            </a:extLst>
          </p:cNvPr>
          <p:cNvSpPr/>
          <p:nvPr/>
        </p:nvSpPr>
        <p:spPr>
          <a:xfrm>
            <a:off x="1755901" y="1433400"/>
            <a:ext cx="8680197" cy="1854995"/>
          </a:xfrm>
          <a:prstGeom prst="rect">
            <a:avLst/>
          </a:prstGeom>
          <a:noFill/>
        </p:spPr>
        <p:txBody>
          <a:bodyPr wrap="none" lIns="91440" tIns="45720" rIns="91440" bIns="45720">
            <a:spAutoFit/>
          </a:bodyPr>
          <a:lstStyle/>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Filmpje: “ gehechtheid”</a:t>
            </a:r>
          </a:p>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Waarom is voor nieuwe kinderen en of baby’s</a:t>
            </a:r>
          </a:p>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 jou nabijheid op het kinderdagverblijf belangrijk? </a:t>
            </a:r>
            <a:endParaRPr lang="nl-NL" sz="3200" b="1" cap="none" spc="0" dirty="0">
              <a:ln w="22225">
                <a:solidFill>
                  <a:schemeClr val="accent2"/>
                </a:solidFill>
                <a:prstDash val="solid"/>
              </a:ln>
              <a:solidFill>
                <a:schemeClr val="accent2">
                  <a:lumMod val="40000"/>
                  <a:lumOff val="60000"/>
                </a:schemeClr>
              </a:solidFill>
              <a:effectLst/>
            </a:endParaRPr>
          </a:p>
        </p:txBody>
      </p:sp>
      <p:sp>
        <p:nvSpPr>
          <p:cNvPr id="5" name="Tekstvak 4">
            <a:extLst>
              <a:ext uri="{FF2B5EF4-FFF2-40B4-BE49-F238E27FC236}">
                <a16:creationId xmlns:a16="http://schemas.microsoft.com/office/drawing/2014/main" id="{B3AC1619-DCFF-E73B-D4C9-58C36BBC7C16}"/>
              </a:ext>
            </a:extLst>
          </p:cNvPr>
          <p:cNvSpPr txBox="1"/>
          <p:nvPr/>
        </p:nvSpPr>
        <p:spPr>
          <a:xfrm flipH="1">
            <a:off x="1755901" y="3695700"/>
            <a:ext cx="9450706" cy="1264642"/>
          </a:xfrm>
          <a:prstGeom prst="rect">
            <a:avLst/>
          </a:prstGeom>
          <a:noFill/>
        </p:spPr>
        <p:txBody>
          <a:bodyPr wrap="square" rtlCol="0">
            <a:spAutoFit/>
          </a:bodyPr>
          <a:lstStyle/>
          <a:p>
            <a:pPr marL="342900" lvl="0" indent="-342900">
              <a:lnSpc>
                <a:spcPct val="107000"/>
              </a:lnSpc>
              <a:buFont typeface="+mj-lt"/>
              <a:buAutoNum type="alphaU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Denk aan sensitiviteit van de PM, zien welke emotie het kind heeft en daarop inspelen. </a:t>
            </a:r>
          </a:p>
          <a:p>
            <a:pPr marL="342900" lvl="0" indent="-342900">
              <a:lnSpc>
                <a:spcPct val="107000"/>
              </a:lnSpc>
              <a:buFont typeface="+mj-lt"/>
              <a:buAutoNum type="alphaU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Denk aan kindperspectief, kinderen vinden het fijn om in allerlei nieuwe situaties een band op te bouwen met de PM. </a:t>
            </a:r>
          </a:p>
          <a:p>
            <a:pPr marL="342900" lvl="0" indent="-342900">
              <a:lnSpc>
                <a:spcPct val="107000"/>
              </a:lnSpc>
              <a:spcAft>
                <a:spcPts val="800"/>
              </a:spcAft>
              <a:buFont typeface="+mj-lt"/>
              <a:buAutoNum type="alphaU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Een kind mag zo snel mogelijk zonder te huilen zich vermaken op het kinderdagverblijf. </a:t>
            </a:r>
          </a:p>
        </p:txBody>
      </p:sp>
      <p:sp>
        <p:nvSpPr>
          <p:cNvPr id="2" name="Tekstvak 1">
            <a:extLst>
              <a:ext uri="{FF2B5EF4-FFF2-40B4-BE49-F238E27FC236}">
                <a16:creationId xmlns:a16="http://schemas.microsoft.com/office/drawing/2014/main" id="{9BBA639E-372E-6937-3647-747135D7AC2E}"/>
              </a:ext>
            </a:extLst>
          </p:cNvPr>
          <p:cNvSpPr txBox="1"/>
          <p:nvPr/>
        </p:nvSpPr>
        <p:spPr>
          <a:xfrm>
            <a:off x="1343025" y="5800725"/>
            <a:ext cx="10182225" cy="646331"/>
          </a:xfrm>
          <a:prstGeom prst="rect">
            <a:avLst/>
          </a:prstGeom>
          <a:noFill/>
        </p:spPr>
        <p:txBody>
          <a:bodyPr wrap="square" rtlCol="0">
            <a:spAutoFit/>
          </a:bodyPr>
          <a:lstStyle/>
          <a:p>
            <a:r>
              <a:rPr lang="nl-NL" dirty="0"/>
              <a:t>Juiste antwoorden: A &amp; B. Om een zo veilig gehechte vertrouwensband te krijgen met het nieuwe kind blijf je sensitief en nabij het kind. </a:t>
            </a:r>
          </a:p>
        </p:txBody>
      </p:sp>
    </p:spTree>
    <p:extLst>
      <p:ext uri="{BB962C8B-B14F-4D97-AF65-F5344CB8AC3E}">
        <p14:creationId xmlns:p14="http://schemas.microsoft.com/office/powerpoint/2010/main" val="131126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990C56D2-A095-4485-AF11-B7B54CA456AD}"/>
              </a:ext>
            </a:extLst>
          </p:cNvPr>
          <p:cNvSpPr/>
          <p:nvPr/>
        </p:nvSpPr>
        <p:spPr>
          <a:xfrm>
            <a:off x="2098975" y="2138660"/>
            <a:ext cx="7994048"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Filmpje praten met peuters</a:t>
            </a:r>
          </a:p>
        </p:txBody>
      </p:sp>
    </p:spTree>
    <p:extLst>
      <p:ext uri="{BB962C8B-B14F-4D97-AF65-F5344CB8AC3E}">
        <p14:creationId xmlns:p14="http://schemas.microsoft.com/office/powerpoint/2010/main" val="2568910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9AE3CCF-735C-0F98-4E97-61DFC79E0B13}"/>
              </a:ext>
            </a:extLst>
          </p:cNvPr>
          <p:cNvSpPr txBox="1"/>
          <p:nvPr/>
        </p:nvSpPr>
        <p:spPr>
          <a:xfrm>
            <a:off x="1600200" y="628651"/>
            <a:ext cx="9991725" cy="1380378"/>
          </a:xfrm>
          <a:prstGeom prst="rect">
            <a:avLst/>
          </a:prstGeom>
          <a:noFill/>
        </p:spPr>
        <p:txBody>
          <a:bodyPr wrap="square" rtlCol="0">
            <a:spAutoFit/>
          </a:bodyPr>
          <a:lstStyle/>
          <a:p>
            <a:pPr>
              <a:lnSpc>
                <a:spcPct val="107000"/>
              </a:lnSpc>
              <a:spcAft>
                <a:spcPts val="800"/>
              </a:spcAft>
            </a:pPr>
            <a:r>
              <a:rPr lang="nl-NL" sz="4000" b="1" dirty="0">
                <a:effectLst/>
                <a:latin typeface="Calibri" panose="020F0502020204030204" pitchFamily="34" charset="0"/>
                <a:ea typeface="Calibri" panose="020F0502020204030204" pitchFamily="34" charset="0"/>
                <a:cs typeface="Times New Roman" panose="02020603050405020304" pitchFamily="18" charset="0"/>
              </a:rPr>
              <a:t>Voor welke 3 leefomgevingen van een kind zijn Pedagogische basisdoelen gelijk?</a:t>
            </a:r>
            <a:endParaRPr lang="nl-NL"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kstvak 4">
            <a:extLst>
              <a:ext uri="{FF2B5EF4-FFF2-40B4-BE49-F238E27FC236}">
                <a16:creationId xmlns:a16="http://schemas.microsoft.com/office/drawing/2014/main" id="{F663A18B-3F18-CDA4-475A-640B3E7C4E36}"/>
              </a:ext>
            </a:extLst>
          </p:cNvPr>
          <p:cNvSpPr txBox="1"/>
          <p:nvPr/>
        </p:nvSpPr>
        <p:spPr>
          <a:xfrm>
            <a:off x="5638800" y="2971800"/>
            <a:ext cx="914400" cy="914400"/>
          </a:xfrm>
          <a:prstGeom prst="rect">
            <a:avLst/>
          </a:prstGeom>
          <a:noFill/>
        </p:spPr>
        <p:txBody>
          <a:bodyPr wrap="square" rtlCol="0">
            <a:spAutoFit/>
          </a:bodyPr>
          <a:lstStyle/>
          <a:p>
            <a:endParaRPr lang="nl-NL" dirty="0"/>
          </a:p>
        </p:txBody>
      </p:sp>
      <p:sp>
        <p:nvSpPr>
          <p:cNvPr id="2" name="Rechthoek 1">
            <a:extLst>
              <a:ext uri="{FF2B5EF4-FFF2-40B4-BE49-F238E27FC236}">
                <a16:creationId xmlns:a16="http://schemas.microsoft.com/office/drawing/2014/main" id="{DE45B299-E866-4A81-3707-8F27C1EB0FA9}"/>
              </a:ext>
            </a:extLst>
          </p:cNvPr>
          <p:cNvSpPr/>
          <p:nvPr/>
        </p:nvSpPr>
        <p:spPr>
          <a:xfrm>
            <a:off x="1848957" y="2274837"/>
            <a:ext cx="1664495" cy="923330"/>
          </a:xfrm>
          <a:prstGeom prst="rect">
            <a:avLst/>
          </a:prstGeom>
          <a:noFill/>
        </p:spPr>
        <p:txBody>
          <a:bodyPr wrap="none" lIns="91440" tIns="45720" rIns="91440" bIns="45720">
            <a:spAutoFit/>
          </a:bodyPr>
          <a:lstStyle/>
          <a:p>
            <a:pPr algn="ctr"/>
            <a:r>
              <a:rPr lang="nl-NL" sz="5400" b="1" cap="none" spc="0" dirty="0">
                <a:ln w="12700">
                  <a:solidFill>
                    <a:schemeClr val="accent5"/>
                  </a:solidFill>
                  <a:prstDash val="solid"/>
                </a:ln>
                <a:pattFill prst="ltDnDiag">
                  <a:fgClr>
                    <a:schemeClr val="accent5">
                      <a:lumMod val="60000"/>
                      <a:lumOff val="40000"/>
                    </a:schemeClr>
                  </a:fgClr>
                  <a:bgClr>
                    <a:schemeClr val="bg1"/>
                  </a:bgClr>
                </a:pattFill>
                <a:effectLst/>
              </a:rPr>
              <a:t>gezin</a:t>
            </a:r>
          </a:p>
        </p:txBody>
      </p:sp>
      <p:sp>
        <p:nvSpPr>
          <p:cNvPr id="3" name="Rechthoek 2">
            <a:extLst>
              <a:ext uri="{FF2B5EF4-FFF2-40B4-BE49-F238E27FC236}">
                <a16:creationId xmlns:a16="http://schemas.microsoft.com/office/drawing/2014/main" id="{C2775F83-03FC-8BF5-1C7F-3EE5C3BE535D}"/>
              </a:ext>
            </a:extLst>
          </p:cNvPr>
          <p:cNvSpPr/>
          <p:nvPr/>
        </p:nvSpPr>
        <p:spPr>
          <a:xfrm>
            <a:off x="3402201" y="3198167"/>
            <a:ext cx="2036135" cy="923330"/>
          </a:xfrm>
          <a:prstGeom prst="rect">
            <a:avLst/>
          </a:prstGeom>
          <a:noFill/>
        </p:spPr>
        <p:txBody>
          <a:bodyPr wrap="none" lIns="91440" tIns="45720" rIns="91440" bIns="45720">
            <a:spAutoFit/>
          </a:bodyPr>
          <a:lstStyle/>
          <a:p>
            <a:pPr algn="ctr"/>
            <a:r>
              <a:rPr lang="nl-NL" sz="5400" b="1" cap="none" spc="0" dirty="0">
                <a:ln w="12700">
                  <a:solidFill>
                    <a:schemeClr val="accent5"/>
                  </a:solidFill>
                  <a:prstDash val="solid"/>
                </a:ln>
                <a:pattFill prst="ltDnDiag">
                  <a:fgClr>
                    <a:schemeClr val="accent5">
                      <a:lumMod val="60000"/>
                      <a:lumOff val="40000"/>
                    </a:schemeClr>
                  </a:fgClr>
                  <a:bgClr>
                    <a:schemeClr val="bg1"/>
                  </a:bgClr>
                </a:pattFill>
                <a:effectLst/>
              </a:rPr>
              <a:t>school</a:t>
            </a:r>
          </a:p>
        </p:txBody>
      </p:sp>
      <p:sp>
        <p:nvSpPr>
          <p:cNvPr id="7" name="Rechthoek 6">
            <a:extLst>
              <a:ext uri="{FF2B5EF4-FFF2-40B4-BE49-F238E27FC236}">
                <a16:creationId xmlns:a16="http://schemas.microsoft.com/office/drawing/2014/main" id="{853B8652-2AD4-4A5A-A560-5B8948005A09}"/>
              </a:ext>
            </a:extLst>
          </p:cNvPr>
          <p:cNvSpPr/>
          <p:nvPr/>
        </p:nvSpPr>
        <p:spPr>
          <a:xfrm>
            <a:off x="5438336" y="4387306"/>
            <a:ext cx="4115678" cy="923330"/>
          </a:xfrm>
          <a:prstGeom prst="rect">
            <a:avLst/>
          </a:prstGeom>
          <a:noFill/>
        </p:spPr>
        <p:txBody>
          <a:bodyPr wrap="none" lIns="91440" tIns="45720" rIns="91440" bIns="45720">
            <a:spAutoFit/>
          </a:bodyPr>
          <a:lstStyle/>
          <a:p>
            <a:pPr algn="ctr"/>
            <a:r>
              <a:rPr lang="nl-NL" sz="5400" b="1" cap="none" spc="0" dirty="0">
                <a:ln w="12700">
                  <a:solidFill>
                    <a:schemeClr val="accent5"/>
                  </a:solidFill>
                  <a:prstDash val="solid"/>
                </a:ln>
                <a:pattFill prst="ltDnDiag">
                  <a:fgClr>
                    <a:schemeClr val="accent5">
                      <a:lumMod val="60000"/>
                      <a:lumOff val="40000"/>
                    </a:schemeClr>
                  </a:fgClr>
                  <a:bgClr>
                    <a:schemeClr val="bg1"/>
                  </a:bgClr>
                </a:pattFill>
                <a:effectLst/>
              </a:rPr>
              <a:t>kinderopvang</a:t>
            </a:r>
          </a:p>
        </p:txBody>
      </p:sp>
    </p:spTree>
    <p:extLst>
      <p:ext uri="{BB962C8B-B14F-4D97-AF65-F5344CB8AC3E}">
        <p14:creationId xmlns:p14="http://schemas.microsoft.com/office/powerpoint/2010/main" val="38293910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Peuters zijn aan het woord bij Peuter &amp; Co">
            <a:hlinkClick r:id="" action="ppaction://media"/>
            <a:extLst>
              <a:ext uri="{FF2B5EF4-FFF2-40B4-BE49-F238E27FC236}">
                <a16:creationId xmlns:a16="http://schemas.microsoft.com/office/drawing/2014/main" id="{490A6DD3-0DBE-06CE-3B38-D5C447BFA48A}"/>
              </a:ext>
            </a:extLst>
          </p:cNvPr>
          <p:cNvPicPr>
            <a:picLocks noRot="1" noChangeAspect="1"/>
          </p:cNvPicPr>
          <p:nvPr>
            <a:videoFile r:link="rId1"/>
          </p:nvPr>
        </p:nvPicPr>
        <p:blipFill>
          <a:blip r:embed="rId3"/>
          <a:stretch>
            <a:fillRect/>
          </a:stretch>
        </p:blipFill>
        <p:spPr>
          <a:xfrm>
            <a:off x="1885950" y="847725"/>
            <a:ext cx="8778679" cy="4959953"/>
          </a:xfrm>
          <a:prstGeom prst="rect">
            <a:avLst/>
          </a:prstGeom>
        </p:spPr>
      </p:pic>
    </p:spTree>
    <p:extLst>
      <p:ext uri="{BB962C8B-B14F-4D97-AF65-F5344CB8AC3E}">
        <p14:creationId xmlns:p14="http://schemas.microsoft.com/office/powerpoint/2010/main" val="365686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5F9E1D8F-B172-690D-296B-1FD9354AA332}"/>
              </a:ext>
            </a:extLst>
          </p:cNvPr>
          <p:cNvSpPr/>
          <p:nvPr/>
        </p:nvSpPr>
        <p:spPr>
          <a:xfrm>
            <a:off x="2178271" y="747600"/>
            <a:ext cx="7511608" cy="1854995"/>
          </a:xfrm>
          <a:prstGeom prst="rect">
            <a:avLst/>
          </a:prstGeom>
          <a:noFill/>
        </p:spPr>
        <p:txBody>
          <a:bodyPr wrap="none" lIns="91440" tIns="45720" rIns="91440" bIns="45720">
            <a:spAutoFit/>
          </a:bodyPr>
          <a:lstStyle/>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Filmpje: “peuters aan het woord”.</a:t>
            </a:r>
          </a:p>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Worden kinderen in dit filmpje</a:t>
            </a:r>
          </a:p>
          <a:p>
            <a:pPr algn="ctr">
              <a:lnSpc>
                <a:spcPct val="107000"/>
              </a:lnSpc>
              <a:spcAft>
                <a:spcPts val="800"/>
              </a:spcAft>
            </a:pPr>
            <a:r>
              <a:rPr lang="nl-NL" sz="3200" b="1" cap="none" spc="0" dirty="0">
                <a:ln w="22225">
                  <a:solidFill>
                    <a:schemeClr val="accent2"/>
                  </a:solidFill>
                  <a:prstDash val="solid"/>
                </a:ln>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rPr>
              <a:t> gefaciliteerd in hun leren en ontwikkeling?</a:t>
            </a:r>
            <a:endParaRPr lang="nl-NL" sz="3200" b="1" cap="none" spc="0" dirty="0">
              <a:ln w="22225">
                <a:solidFill>
                  <a:schemeClr val="accent2"/>
                </a:solidFill>
                <a:prstDash val="solid"/>
              </a:ln>
              <a:solidFill>
                <a:schemeClr val="accent2">
                  <a:lumMod val="40000"/>
                  <a:lumOff val="60000"/>
                </a:schemeClr>
              </a:solidFill>
              <a:effectLst/>
            </a:endParaRPr>
          </a:p>
        </p:txBody>
      </p:sp>
      <p:sp>
        <p:nvSpPr>
          <p:cNvPr id="5" name="Tekstvak 4">
            <a:extLst>
              <a:ext uri="{FF2B5EF4-FFF2-40B4-BE49-F238E27FC236}">
                <a16:creationId xmlns:a16="http://schemas.microsoft.com/office/drawing/2014/main" id="{18CD6447-B004-12FB-EC26-2D7EAB82CB80}"/>
              </a:ext>
            </a:extLst>
          </p:cNvPr>
          <p:cNvSpPr txBox="1"/>
          <p:nvPr/>
        </p:nvSpPr>
        <p:spPr>
          <a:xfrm>
            <a:off x="2178271" y="2990764"/>
            <a:ext cx="8772525" cy="1264642"/>
          </a:xfrm>
          <a:prstGeom prst="rect">
            <a:avLst/>
          </a:prstGeom>
          <a:noFill/>
        </p:spPr>
        <p:txBody>
          <a:bodyPr wrap="square" rtlCol="0">
            <a:spAutoFit/>
          </a:bodyPr>
          <a:lstStyle/>
          <a:p>
            <a:pPr marL="342900" lvl="0" indent="-342900">
              <a:lnSpc>
                <a:spcPct val="107000"/>
              </a:lnSpc>
              <a:buFont typeface="+mj-lt"/>
              <a:buAutoNum type="alphaU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Ja, de kinderen zijn voortdurend actief bezig. </a:t>
            </a:r>
          </a:p>
          <a:p>
            <a:pPr marL="342900" lvl="0" indent="-342900">
              <a:lnSpc>
                <a:spcPct val="107000"/>
              </a:lnSpc>
              <a:buFont typeface="+mj-lt"/>
              <a:buAutoNum type="alphaU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Nee, de PM creëert geen gelegenheid om te leren en bied geen ondersteuning. </a:t>
            </a:r>
          </a:p>
          <a:p>
            <a:pPr marL="342900" lvl="0" indent="-342900">
              <a:lnSpc>
                <a:spcPct val="107000"/>
              </a:lnSpc>
              <a:spcAft>
                <a:spcPts val="800"/>
              </a:spcAft>
              <a:buFont typeface="+mj-lt"/>
              <a:buAutoNum type="alphaU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Ja, de PM is het grootste deel van haar tijd actief bezig met de kinderen en creëert gelegenheden om te leren en ontdekken. </a:t>
            </a:r>
          </a:p>
        </p:txBody>
      </p:sp>
      <p:sp>
        <p:nvSpPr>
          <p:cNvPr id="2" name="Tekstvak 1">
            <a:extLst>
              <a:ext uri="{FF2B5EF4-FFF2-40B4-BE49-F238E27FC236}">
                <a16:creationId xmlns:a16="http://schemas.microsoft.com/office/drawing/2014/main" id="{A3B5DC41-1E4C-6638-B1C6-C15123A19DC5}"/>
              </a:ext>
            </a:extLst>
          </p:cNvPr>
          <p:cNvSpPr txBox="1"/>
          <p:nvPr/>
        </p:nvSpPr>
        <p:spPr>
          <a:xfrm>
            <a:off x="1819275" y="5600700"/>
            <a:ext cx="9010650" cy="646331"/>
          </a:xfrm>
          <a:prstGeom prst="rect">
            <a:avLst/>
          </a:prstGeom>
          <a:noFill/>
        </p:spPr>
        <p:txBody>
          <a:bodyPr wrap="square" rtlCol="0">
            <a:spAutoFit/>
          </a:bodyPr>
          <a:lstStyle/>
          <a:p>
            <a:r>
              <a:rPr lang="nl-NL" dirty="0"/>
              <a:t>Juiste antwoord: A &amp; C. Faciliteren betekend hier: dat je gelegenheden creëert om te leren en dat je daardoor de betrokkenheid vergroot. </a:t>
            </a:r>
          </a:p>
        </p:txBody>
      </p:sp>
    </p:spTree>
    <p:extLst>
      <p:ext uri="{BB962C8B-B14F-4D97-AF65-F5344CB8AC3E}">
        <p14:creationId xmlns:p14="http://schemas.microsoft.com/office/powerpoint/2010/main" val="305723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Stockfoto's van Einde, rechtenvrije afbeeldingen van Einde | Depositphotos">
            <a:extLst>
              <a:ext uri="{FF2B5EF4-FFF2-40B4-BE49-F238E27FC236}">
                <a16:creationId xmlns:a16="http://schemas.microsoft.com/office/drawing/2014/main" id="{F009043E-A042-ACC1-17FB-E0A6F302265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4" descr="Het einde op landelijke weg Stockfoto">
            <a:extLst>
              <a:ext uri="{FF2B5EF4-FFF2-40B4-BE49-F238E27FC236}">
                <a16:creationId xmlns:a16="http://schemas.microsoft.com/office/drawing/2014/main" id="{25E8EEE3-68CD-C4F0-DA59-F16277042247}"/>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4" name="AutoShape 6" descr="Het einde op landelijke weg Stockfoto">
            <a:extLst>
              <a:ext uri="{FF2B5EF4-FFF2-40B4-BE49-F238E27FC236}">
                <a16:creationId xmlns:a16="http://schemas.microsoft.com/office/drawing/2014/main" id="{8090799B-FD88-4E71-545E-D87518ECA2CF}"/>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8" descr="Het einde op landelijke weg — Stockfoto">
            <a:extLst>
              <a:ext uri="{FF2B5EF4-FFF2-40B4-BE49-F238E27FC236}">
                <a16:creationId xmlns:a16="http://schemas.microsoft.com/office/drawing/2014/main" id="{85377AE4-293D-2E60-CF7C-076BD5AF9209}"/>
              </a:ext>
            </a:extLst>
          </p:cNvPr>
          <p:cNvSpPr>
            <a:spLocks noChangeAspect="1" noChangeArrowheads="1"/>
          </p:cNvSpPr>
          <p:nvPr/>
        </p:nvSpPr>
        <p:spPr bwMode="auto">
          <a:xfrm>
            <a:off x="6400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10">
            <a:extLst>
              <a:ext uri="{FF2B5EF4-FFF2-40B4-BE49-F238E27FC236}">
                <a16:creationId xmlns:a16="http://schemas.microsoft.com/office/drawing/2014/main" id="{4329522F-4837-79FC-7FEB-6D7510BDB3A3}"/>
              </a:ext>
            </a:extLst>
          </p:cNvPr>
          <p:cNvSpPr>
            <a:spLocks noChangeAspect="1" noChangeArrowheads="1"/>
          </p:cNvSpPr>
          <p:nvPr/>
        </p:nvSpPr>
        <p:spPr bwMode="auto">
          <a:xfrm>
            <a:off x="6553200" y="3886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036" name="Picture 12" descr="THE END | Official Site">
            <a:extLst>
              <a:ext uri="{FF2B5EF4-FFF2-40B4-BE49-F238E27FC236}">
                <a16:creationId xmlns:a16="http://schemas.microsoft.com/office/drawing/2014/main" id="{3C5DC127-1BC2-C843-8722-B167E9A6AC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0"/>
            <a:ext cx="121920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806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2AC23F15-9033-704C-8917-2BC4EC84E141}"/>
              </a:ext>
            </a:extLst>
          </p:cNvPr>
          <p:cNvSpPr txBox="1"/>
          <p:nvPr/>
        </p:nvSpPr>
        <p:spPr>
          <a:xfrm>
            <a:off x="2105025" y="2476993"/>
            <a:ext cx="1327351" cy="369332"/>
          </a:xfrm>
          <a:prstGeom prst="rect">
            <a:avLst/>
          </a:prstGeom>
          <a:noFill/>
        </p:spPr>
        <p:txBody>
          <a:bodyPr wrap="none" rtlCol="0">
            <a:spAutoFit/>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1. Veiligheid</a:t>
            </a:r>
            <a:endParaRPr lang="nl-NL" dirty="0"/>
          </a:p>
        </p:txBody>
      </p:sp>
      <p:sp>
        <p:nvSpPr>
          <p:cNvPr id="7" name="Tekstvak 6">
            <a:extLst>
              <a:ext uri="{FF2B5EF4-FFF2-40B4-BE49-F238E27FC236}">
                <a16:creationId xmlns:a16="http://schemas.microsoft.com/office/drawing/2014/main" id="{E0F660DB-1DA0-DB92-E590-59FA1668A51F}"/>
              </a:ext>
            </a:extLst>
          </p:cNvPr>
          <p:cNvSpPr txBox="1"/>
          <p:nvPr/>
        </p:nvSpPr>
        <p:spPr>
          <a:xfrm>
            <a:off x="2105025" y="2861684"/>
            <a:ext cx="6096000" cy="369332"/>
          </a:xfrm>
          <a:prstGeom prst="rect">
            <a:avLst/>
          </a:prstGeom>
          <a:noFill/>
        </p:spPr>
        <p:txBody>
          <a:bodyPr wrap="square">
            <a:spAutoFit/>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2. ontwikkelen van persoonlijke competenties </a:t>
            </a:r>
            <a:endParaRPr lang="nl-NL" dirty="0"/>
          </a:p>
        </p:txBody>
      </p:sp>
      <p:sp>
        <p:nvSpPr>
          <p:cNvPr id="10" name="Tekstvak 9">
            <a:extLst>
              <a:ext uri="{FF2B5EF4-FFF2-40B4-BE49-F238E27FC236}">
                <a16:creationId xmlns:a16="http://schemas.microsoft.com/office/drawing/2014/main" id="{DC032B96-F88D-F37B-3750-E7FA16D413DB}"/>
              </a:ext>
            </a:extLst>
          </p:cNvPr>
          <p:cNvSpPr txBox="1"/>
          <p:nvPr/>
        </p:nvSpPr>
        <p:spPr>
          <a:xfrm>
            <a:off x="2105025" y="3288166"/>
            <a:ext cx="6096000" cy="369332"/>
          </a:xfrm>
          <a:prstGeom prst="rect">
            <a:avLst/>
          </a:prstGeom>
          <a:noFill/>
        </p:spPr>
        <p:txBody>
          <a:bodyPr wrap="square">
            <a:spAutoFit/>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3. ontwikkelen van sociale competenties</a:t>
            </a:r>
            <a:endParaRPr lang="nl-NL" dirty="0"/>
          </a:p>
        </p:txBody>
      </p:sp>
      <p:sp>
        <p:nvSpPr>
          <p:cNvPr id="13" name="Tekstvak 12">
            <a:extLst>
              <a:ext uri="{FF2B5EF4-FFF2-40B4-BE49-F238E27FC236}">
                <a16:creationId xmlns:a16="http://schemas.microsoft.com/office/drawing/2014/main" id="{B2317295-D877-DC94-1BA5-B16D286A8E02}"/>
              </a:ext>
            </a:extLst>
          </p:cNvPr>
          <p:cNvSpPr txBox="1"/>
          <p:nvPr/>
        </p:nvSpPr>
        <p:spPr>
          <a:xfrm>
            <a:off x="2105025" y="3714648"/>
            <a:ext cx="6096000" cy="369332"/>
          </a:xfrm>
          <a:prstGeom prst="rect">
            <a:avLst/>
          </a:prstGeom>
          <a:noFill/>
        </p:spPr>
        <p:txBody>
          <a:bodyPr wrap="square">
            <a:spAutoFit/>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4. Waarden en normen, ‘cultuur’</a:t>
            </a:r>
            <a:endParaRPr lang="nl-NL" dirty="0"/>
          </a:p>
        </p:txBody>
      </p:sp>
      <p:sp>
        <p:nvSpPr>
          <p:cNvPr id="19" name="Rechthoek 18">
            <a:extLst>
              <a:ext uri="{FF2B5EF4-FFF2-40B4-BE49-F238E27FC236}">
                <a16:creationId xmlns:a16="http://schemas.microsoft.com/office/drawing/2014/main" id="{6E941FD8-C3DB-5477-4480-203ADCF193E4}"/>
              </a:ext>
            </a:extLst>
          </p:cNvPr>
          <p:cNvSpPr/>
          <p:nvPr/>
        </p:nvSpPr>
        <p:spPr>
          <a:xfrm>
            <a:off x="1371600" y="832591"/>
            <a:ext cx="9207909" cy="1077218"/>
          </a:xfrm>
          <a:prstGeom prst="rect">
            <a:avLst/>
          </a:prstGeom>
          <a:noFill/>
        </p:spPr>
        <p:txBody>
          <a:bodyPr wrap="square" lIns="91440" tIns="45720" rIns="91440" bIns="45720">
            <a:spAutoFit/>
          </a:bodyPr>
          <a:lstStyle/>
          <a:p>
            <a:pPr algn="ct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Wat zijn de 4 pedagogische basisdoelen </a:t>
            </a:r>
          </a:p>
          <a:p>
            <a:pPr algn="ct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die kinderdagverblijven in Nederland hanteren?</a:t>
            </a:r>
            <a:endParaRPr lang="nl-NL" sz="32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0308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P spid="13"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25F2E75B-A0A4-7E8B-22FD-72FE934A0DCC}"/>
              </a:ext>
            </a:extLst>
          </p:cNvPr>
          <p:cNvSpPr txBox="1"/>
          <p:nvPr/>
        </p:nvSpPr>
        <p:spPr>
          <a:xfrm>
            <a:off x="1801372" y="677465"/>
            <a:ext cx="9458325" cy="1107996"/>
          </a:xfrm>
          <a:prstGeom prst="rect">
            <a:avLst/>
          </a:prstGeom>
          <a:noFill/>
        </p:spPr>
        <p:txBody>
          <a:bodyPr wrap="square" rtlCol="0">
            <a:spAutoFit/>
          </a:bodyPr>
          <a:lstStyle/>
          <a:p>
            <a:r>
              <a:rPr lang="nl-NL" sz="2400" dirty="0"/>
              <a:t>Wat zijn kenmerken van sensitiviteit bij pedagogische medewerkers?</a:t>
            </a:r>
          </a:p>
          <a:p>
            <a:endParaRPr lang="nl-NL" sz="2400" dirty="0"/>
          </a:p>
          <a:p>
            <a:endParaRPr lang="nl-NL" dirty="0"/>
          </a:p>
        </p:txBody>
      </p:sp>
      <p:sp>
        <p:nvSpPr>
          <p:cNvPr id="3" name="Rechthoek 2">
            <a:extLst>
              <a:ext uri="{FF2B5EF4-FFF2-40B4-BE49-F238E27FC236}">
                <a16:creationId xmlns:a16="http://schemas.microsoft.com/office/drawing/2014/main" id="{B5BB861F-8C30-756A-4D6F-7E544BD336D7}"/>
              </a:ext>
            </a:extLst>
          </p:cNvPr>
          <p:cNvSpPr/>
          <p:nvPr/>
        </p:nvSpPr>
        <p:spPr>
          <a:xfrm>
            <a:off x="806408" y="2062460"/>
            <a:ext cx="2694071"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Troosten</a:t>
            </a:r>
          </a:p>
        </p:txBody>
      </p:sp>
      <p:sp>
        <p:nvSpPr>
          <p:cNvPr id="4" name="Rechthoek 3">
            <a:extLst>
              <a:ext uri="{FF2B5EF4-FFF2-40B4-BE49-F238E27FC236}">
                <a16:creationId xmlns:a16="http://schemas.microsoft.com/office/drawing/2014/main" id="{6DB0297E-EF43-39F0-A281-7C9621D93677}"/>
              </a:ext>
            </a:extLst>
          </p:cNvPr>
          <p:cNvSpPr/>
          <p:nvPr/>
        </p:nvSpPr>
        <p:spPr>
          <a:xfrm>
            <a:off x="1162049" y="3150541"/>
            <a:ext cx="10383011" cy="769441"/>
          </a:xfrm>
          <a:prstGeom prst="rect">
            <a:avLst/>
          </a:prstGeom>
          <a:noFill/>
        </p:spPr>
        <p:txBody>
          <a:bodyPr wrap="square" lIns="91440" tIns="45720" rIns="91440" bIns="45720">
            <a:spAutoFit/>
          </a:bodyPr>
          <a:lstStyle/>
          <a:p>
            <a:pPr algn="ctr"/>
            <a:r>
              <a:rPr lang="nl-NL" sz="4400" b="1" cap="none" spc="0" dirty="0">
                <a:ln w="22225">
                  <a:solidFill>
                    <a:schemeClr val="accent2"/>
                  </a:solidFill>
                  <a:prstDash val="solid"/>
                </a:ln>
                <a:solidFill>
                  <a:schemeClr val="accent2">
                    <a:lumMod val="40000"/>
                    <a:lumOff val="60000"/>
                  </a:schemeClr>
                </a:solidFill>
                <a:effectLst/>
              </a:rPr>
              <a:t>Kind zien wanneer die het moeilijk heeft</a:t>
            </a:r>
          </a:p>
        </p:txBody>
      </p:sp>
      <p:sp>
        <p:nvSpPr>
          <p:cNvPr id="5" name="Rechthoek 4">
            <a:extLst>
              <a:ext uri="{FF2B5EF4-FFF2-40B4-BE49-F238E27FC236}">
                <a16:creationId xmlns:a16="http://schemas.microsoft.com/office/drawing/2014/main" id="{91B66E82-9932-A951-6D70-1CB6339AD16B}"/>
              </a:ext>
            </a:extLst>
          </p:cNvPr>
          <p:cNvSpPr/>
          <p:nvPr/>
        </p:nvSpPr>
        <p:spPr>
          <a:xfrm>
            <a:off x="3127601" y="1861274"/>
            <a:ext cx="7688804" cy="923330"/>
          </a:xfrm>
          <a:prstGeom prst="rect">
            <a:avLst/>
          </a:prstGeom>
          <a:noFill/>
        </p:spPr>
        <p:txBody>
          <a:bodyPr wrap="square" lIns="91440" tIns="45720" rIns="91440" bIns="45720">
            <a:spAutoFit/>
          </a:bodyPr>
          <a:lstStyle/>
          <a:p>
            <a:pPr algn="ctr"/>
            <a:r>
              <a:rPr lang="nl-NL" sz="5400" b="1" dirty="0">
                <a:ln w="22225">
                  <a:solidFill>
                    <a:schemeClr val="accent2"/>
                  </a:solidFill>
                  <a:prstDash val="solid"/>
                </a:ln>
                <a:solidFill>
                  <a:schemeClr val="accent2">
                    <a:lumMod val="40000"/>
                    <a:lumOff val="60000"/>
                  </a:schemeClr>
                </a:solidFill>
              </a:rPr>
              <a:t>Inleven in het kind</a:t>
            </a:r>
            <a:endParaRPr lang="nl-NL" sz="5400" b="1" cap="none" spc="0" dirty="0">
              <a:ln w="22225">
                <a:solidFill>
                  <a:schemeClr val="accent2"/>
                </a:solidFill>
                <a:prstDash val="solid"/>
              </a:ln>
              <a:solidFill>
                <a:schemeClr val="accent2">
                  <a:lumMod val="40000"/>
                  <a:lumOff val="60000"/>
                </a:schemeClr>
              </a:solidFill>
              <a:effectLst/>
            </a:endParaRPr>
          </a:p>
        </p:txBody>
      </p:sp>
      <p:sp>
        <p:nvSpPr>
          <p:cNvPr id="6" name="Rechthoek 5">
            <a:extLst>
              <a:ext uri="{FF2B5EF4-FFF2-40B4-BE49-F238E27FC236}">
                <a16:creationId xmlns:a16="http://schemas.microsoft.com/office/drawing/2014/main" id="{FFAD2F3D-92CB-32F7-522E-699F22C7A82C}"/>
              </a:ext>
            </a:extLst>
          </p:cNvPr>
          <p:cNvSpPr/>
          <p:nvPr/>
        </p:nvSpPr>
        <p:spPr>
          <a:xfrm>
            <a:off x="5151506" y="4110931"/>
            <a:ext cx="5468869"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Vertrouwen ge</a:t>
            </a:r>
            <a:r>
              <a:rPr lang="nl-NL" sz="5400" b="1" dirty="0">
                <a:ln w="22225">
                  <a:solidFill>
                    <a:schemeClr val="accent2"/>
                  </a:solidFill>
                  <a:prstDash val="solid"/>
                </a:ln>
                <a:solidFill>
                  <a:schemeClr val="accent2">
                    <a:lumMod val="40000"/>
                    <a:lumOff val="60000"/>
                  </a:schemeClr>
                </a:solidFill>
              </a:rPr>
              <a:t>ven</a:t>
            </a:r>
            <a:endParaRPr lang="nl-NL" sz="5400" b="1" cap="none" spc="0" dirty="0">
              <a:ln w="22225">
                <a:solidFill>
                  <a:schemeClr val="accent2"/>
                </a:solidFill>
                <a:prstDash val="solid"/>
              </a:ln>
              <a:solidFill>
                <a:schemeClr val="accent2">
                  <a:lumMod val="40000"/>
                  <a:lumOff val="60000"/>
                </a:schemeClr>
              </a:solidFill>
              <a:effectLst/>
            </a:endParaRPr>
          </a:p>
        </p:txBody>
      </p:sp>
      <p:sp>
        <p:nvSpPr>
          <p:cNvPr id="8" name="Rechthoek 7">
            <a:extLst>
              <a:ext uri="{FF2B5EF4-FFF2-40B4-BE49-F238E27FC236}">
                <a16:creationId xmlns:a16="http://schemas.microsoft.com/office/drawing/2014/main" id="{44C61D35-A371-9F76-9D62-01F50A1A950D}"/>
              </a:ext>
            </a:extLst>
          </p:cNvPr>
          <p:cNvSpPr/>
          <p:nvPr/>
        </p:nvSpPr>
        <p:spPr>
          <a:xfrm>
            <a:off x="727190" y="5034261"/>
            <a:ext cx="5704126"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Signalen opmerken</a:t>
            </a:r>
          </a:p>
        </p:txBody>
      </p:sp>
    </p:spTree>
    <p:extLst>
      <p:ext uri="{BB962C8B-B14F-4D97-AF65-F5344CB8AC3E}">
        <p14:creationId xmlns:p14="http://schemas.microsoft.com/office/powerpoint/2010/main" val="179766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A44D7DAE-4905-D0C9-61BB-9236394637D4}"/>
              </a:ext>
            </a:extLst>
          </p:cNvPr>
          <p:cNvSpPr txBox="1"/>
          <p:nvPr/>
        </p:nvSpPr>
        <p:spPr>
          <a:xfrm>
            <a:off x="2428875" y="2362199"/>
            <a:ext cx="7915275" cy="2153731"/>
          </a:xfrm>
          <a:prstGeom prst="rect">
            <a:avLst/>
          </a:prstGeom>
          <a:noFill/>
        </p:spPr>
        <p:txBody>
          <a:bodyPr wrap="square" rtlCol="0">
            <a:spAutoFit/>
          </a:bodyPr>
          <a:lstStyle/>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Kind blijft om je heen drentelen als de omgeving onbekend is</a:t>
            </a:r>
          </a:p>
          <a:p>
            <a:pPr marL="342900" lvl="0" indent="-342900">
              <a:lnSpc>
                <a:spcPct val="107000"/>
              </a:lnSpc>
              <a:buFont typeface="+mj-lt"/>
              <a:buAutoNum type="arabicPeriod"/>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Zoekt regelmatig oogcontact, zeker als er iets onverwacht gebeurt</a:t>
            </a:r>
          </a:p>
          <a:p>
            <a:pPr marL="342900" lvl="0" indent="-342900">
              <a:lnSpc>
                <a:spcPct val="107000"/>
              </a:lnSpc>
              <a:buFont typeface="+mj-lt"/>
              <a:buAutoNum type="arabicPeriod"/>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Jou roept als ze bang zijn, bijvoorbeeld in het donker</a:t>
            </a:r>
          </a:p>
          <a:p>
            <a:pPr marL="342900" lvl="0" indent="-342900">
              <a:lnSpc>
                <a:spcPct val="107000"/>
              </a:lnSpc>
              <a:buFont typeface="+mj-lt"/>
              <a:buAutoNum type="arabicPeriod"/>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Blijven tijdens het spelen in de buurt </a:t>
            </a:r>
          </a:p>
        </p:txBody>
      </p:sp>
      <p:sp>
        <p:nvSpPr>
          <p:cNvPr id="6" name="Rechthoek 5">
            <a:extLst>
              <a:ext uri="{FF2B5EF4-FFF2-40B4-BE49-F238E27FC236}">
                <a16:creationId xmlns:a16="http://schemas.microsoft.com/office/drawing/2014/main" id="{CB96BF68-0FD2-4434-A4D1-006F5610FDD8}"/>
              </a:ext>
            </a:extLst>
          </p:cNvPr>
          <p:cNvSpPr/>
          <p:nvPr/>
        </p:nvSpPr>
        <p:spPr>
          <a:xfrm>
            <a:off x="1790927" y="895350"/>
            <a:ext cx="8553223" cy="1077218"/>
          </a:xfrm>
          <a:prstGeom prst="rect">
            <a:avLst/>
          </a:prstGeom>
          <a:noFill/>
        </p:spPr>
        <p:txBody>
          <a:bodyPr wrap="square" lIns="91440" tIns="45720" rIns="91440" bIns="45720">
            <a:spAutoFit/>
          </a:bodyPr>
          <a:lstStyle/>
          <a:p>
            <a:pPr algn="ct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Wat is een kenmerk van veilig gehechte kinderen. </a:t>
            </a:r>
          </a:p>
          <a:p>
            <a:pPr algn="ct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Wat zie je aan het kind</a:t>
            </a:r>
            <a:r>
              <a:rPr lang="nl-NL" sz="32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t>
            </a:r>
            <a:endParaRPr lang="nl-NL" sz="32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8380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DFF769C1-6A5A-2315-B5BB-B81746CFC398}"/>
              </a:ext>
            </a:extLst>
          </p:cNvPr>
          <p:cNvSpPr txBox="1"/>
          <p:nvPr/>
        </p:nvSpPr>
        <p:spPr>
          <a:xfrm>
            <a:off x="1943099" y="2047874"/>
            <a:ext cx="8877300" cy="1264642"/>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Richten hun pijn, verdriet of angst naar binnen, of reageren agressief bij spanning. </a:t>
            </a:r>
          </a:p>
          <a:p>
            <a:pPr marL="342900" lvl="0" indent="-342900">
              <a:lnSpc>
                <a:spcPct val="107000"/>
              </a:lnSpc>
              <a:buFont typeface="Symbol" panose="05050102010706020507" pitchFamily="18" charset="2"/>
              <a:buChar char=""/>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Deze kinderen zijn veelvuldig afgewezen en hebben geleerd geen beroep meer te doen op hun opvoeders als ze bijvoorbeeld stress ervaren. </a:t>
            </a:r>
          </a:p>
        </p:txBody>
      </p:sp>
      <p:sp>
        <p:nvSpPr>
          <p:cNvPr id="5" name="Rechthoek 4">
            <a:extLst>
              <a:ext uri="{FF2B5EF4-FFF2-40B4-BE49-F238E27FC236}">
                <a16:creationId xmlns:a16="http://schemas.microsoft.com/office/drawing/2014/main" id="{B20895D8-583D-4EFA-1A03-19C4F139F43C}"/>
              </a:ext>
            </a:extLst>
          </p:cNvPr>
          <p:cNvSpPr/>
          <p:nvPr/>
        </p:nvSpPr>
        <p:spPr>
          <a:xfrm>
            <a:off x="1943099" y="808206"/>
            <a:ext cx="7718395" cy="584775"/>
          </a:xfrm>
          <a:prstGeom prst="rect">
            <a:avLst/>
          </a:prstGeom>
          <a:noFill/>
        </p:spPr>
        <p:txBody>
          <a:bodyPr wrap="none" lIns="91440" tIns="45720" rIns="91440" bIns="45720">
            <a:spAutoFit/>
          </a:bodyPr>
          <a:lstStyle/>
          <a:p>
            <a:pPr algn="ct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Hoe uit zich vermijdend gedrag bij kinderen? </a:t>
            </a:r>
            <a:endParaRPr lang="nl-NL" sz="32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659574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9D505364-784A-035A-E6FD-1F2BAAD556FC}"/>
              </a:ext>
            </a:extLst>
          </p:cNvPr>
          <p:cNvSpPr txBox="1"/>
          <p:nvPr/>
        </p:nvSpPr>
        <p:spPr>
          <a:xfrm>
            <a:off x="2085975" y="2333625"/>
            <a:ext cx="9296400" cy="2153731"/>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Aanhankelijkheid en nabijheid en troost zoeken bij opvoeders wordt gewisseld met boosheid op en verzet naar de opvoeder.</a:t>
            </a:r>
          </a:p>
          <a:p>
            <a:pPr marL="342900" lvl="0" indent="-342900">
              <a:lnSpc>
                <a:spcPct val="107000"/>
              </a:lnSpc>
              <a:buFont typeface="Symbol" panose="05050102010706020507" pitchFamily="18" charset="2"/>
              <a:buChar char=""/>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Wanneer ouders/ opvoeders en kind samen zijn, zie je bij het kind nauwelijks gedrag van ontdekken en of exploreren. Niet op een zelfverzekerde manier bij het kind. </a:t>
            </a:r>
          </a:p>
          <a:p>
            <a:pPr marL="342900" lvl="0" indent="-342900">
              <a:lnSpc>
                <a:spcPct val="107000"/>
              </a:lnSpc>
              <a:buFont typeface="Symbol" panose="05050102010706020507" pitchFamily="18" charset="2"/>
              <a:buChar char=""/>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Snel van streek, snel in paniek, moeilijk  te troosten. </a:t>
            </a:r>
          </a:p>
        </p:txBody>
      </p:sp>
      <p:sp>
        <p:nvSpPr>
          <p:cNvPr id="5" name="Rechthoek 4">
            <a:extLst>
              <a:ext uri="{FF2B5EF4-FFF2-40B4-BE49-F238E27FC236}">
                <a16:creationId xmlns:a16="http://schemas.microsoft.com/office/drawing/2014/main" id="{DA6D1053-0CAA-B455-0C37-043D8C45BD3D}"/>
              </a:ext>
            </a:extLst>
          </p:cNvPr>
          <p:cNvSpPr/>
          <p:nvPr/>
        </p:nvSpPr>
        <p:spPr>
          <a:xfrm>
            <a:off x="631966" y="1005185"/>
            <a:ext cx="10636110" cy="584775"/>
          </a:xfrm>
          <a:prstGeom prst="rect">
            <a:avLst/>
          </a:prstGeom>
          <a:noFill/>
        </p:spPr>
        <p:txBody>
          <a:bodyPr wrap="square" lIns="91440" tIns="45720" rIns="91440" bIns="45720">
            <a:spAutoFit/>
          </a:bodyPr>
          <a:lstStyle/>
          <a:p>
            <a:pPr algn="ct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Hoe uit zich ambivalent gedrag bij kinderen? </a:t>
            </a:r>
            <a:endParaRPr lang="nl-NL" sz="32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66674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27DA31E9-0470-B5F6-D1C1-75BB6016F0EF}"/>
              </a:ext>
            </a:extLst>
          </p:cNvPr>
          <p:cNvSpPr txBox="1"/>
          <p:nvPr/>
        </p:nvSpPr>
        <p:spPr>
          <a:xfrm>
            <a:off x="1360767" y="1853683"/>
            <a:ext cx="8477250" cy="3635547"/>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dirty="0">
                <a:latin typeface="Calibri" panose="020F0502020204030204" pitchFamily="34" charset="0"/>
                <a:ea typeface="Calibri" panose="020F0502020204030204" pitchFamily="34" charset="0"/>
                <a:cs typeface="Times New Roman" panose="02020603050405020304" pitchFamily="18" charset="0"/>
              </a:rPr>
              <a:t>R</a:t>
            </a:r>
            <a:r>
              <a:rPr lang="nl-NL" sz="1800" dirty="0">
                <a:effectLst/>
                <a:latin typeface="Calibri" panose="020F0502020204030204" pitchFamily="34" charset="0"/>
                <a:ea typeface="Calibri" panose="020F0502020204030204" pitchFamily="34" charset="0"/>
                <a:cs typeface="Times New Roman" panose="02020603050405020304" pitchFamily="18" charset="0"/>
              </a:rPr>
              <a:t>isicovol en agressief gedrag: angst overschreeuwen, op een negatieve manier aandacht trekken. (Dit gedrag kan overigens ook voorkomen bij kinderen met andere problematiek.)</a:t>
            </a:r>
          </a:p>
          <a:p>
            <a:pPr marL="342900" lvl="0" indent="-342900">
              <a:lnSpc>
                <a:spcPct val="107000"/>
              </a:lnSpc>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Het kind is een gevaar voor zichzelf: bijvoorbeeld pijn simuleren, haren uittrekken, hoofdbonken als de ouder in de buurt is, braken, zich laten vallen, zichzelf open krabben.</a:t>
            </a:r>
          </a:p>
          <a:p>
            <a:pPr marL="342900" lvl="0" indent="-342900">
              <a:lnSpc>
                <a:spcPct val="107000"/>
              </a:lnSpc>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Het kind is emotioneel geremd: praat niet over negatieve emoties, past gedrag aan, aan de wensen van de ouder.</a:t>
            </a:r>
          </a:p>
          <a:p>
            <a:pPr marL="342900" lvl="0" indent="-342900">
              <a:lnSpc>
                <a:spcPct val="107000"/>
              </a:lnSpc>
              <a:spcAft>
                <a:spcPts val="800"/>
              </a:spcAft>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Times New Roman" panose="02020603050405020304" pitchFamily="18" charset="0"/>
              </a:rPr>
              <a:t>Het kind heeft een controlebehoefte en er is sprake van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parentificatie</a:t>
            </a:r>
            <a:r>
              <a:rPr lang="nl-NL" sz="1800" dirty="0">
                <a:effectLst/>
                <a:latin typeface="Calibri" panose="020F0502020204030204" pitchFamily="34" charset="0"/>
                <a:ea typeface="Calibri" panose="020F0502020204030204" pitchFamily="34" charset="0"/>
                <a:cs typeface="Times New Roman" panose="02020603050405020304" pitchFamily="18" charset="0"/>
              </a:rPr>
              <a:t>: dit zijn vaak kinderen die aan hun lot zijn overgelaten en de zorg hadden voor broers of zussen. Zij hebben een groot empathisch vermogen, willen zich overal mee bemoeien, houden alles in de gaten en zijn in omgang met leeftijdsgenoten bazig en dominant.</a:t>
            </a:r>
          </a:p>
        </p:txBody>
      </p:sp>
      <p:sp>
        <p:nvSpPr>
          <p:cNvPr id="5" name="Rechthoek 4">
            <a:extLst>
              <a:ext uri="{FF2B5EF4-FFF2-40B4-BE49-F238E27FC236}">
                <a16:creationId xmlns:a16="http://schemas.microsoft.com/office/drawing/2014/main" id="{C18132D2-5DDE-BAB0-4689-ADEEE1ACE278}"/>
              </a:ext>
            </a:extLst>
          </p:cNvPr>
          <p:cNvSpPr/>
          <p:nvPr/>
        </p:nvSpPr>
        <p:spPr>
          <a:xfrm>
            <a:off x="1360767" y="967085"/>
            <a:ext cx="8537016" cy="584775"/>
          </a:xfrm>
          <a:prstGeom prst="rect">
            <a:avLst/>
          </a:prstGeom>
          <a:noFill/>
        </p:spPr>
        <p:txBody>
          <a:bodyPr wrap="none" lIns="91440" tIns="45720" rIns="91440" bIns="45720">
            <a:spAutoFit/>
          </a:bodyPr>
          <a:lstStyle/>
          <a:p>
            <a:pPr algn="ctr"/>
            <a:r>
              <a:rPr lang="nl-NL" sz="32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Wat zijn symptomen van verstoorde gehechtheid?</a:t>
            </a:r>
            <a:endParaRPr lang="nl-NL" sz="32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92098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et (leren) stellen van een goede feedbackvraag | Toetsrevolutie">
            <a:extLst>
              <a:ext uri="{FF2B5EF4-FFF2-40B4-BE49-F238E27FC236}">
                <a16:creationId xmlns:a16="http://schemas.microsoft.com/office/drawing/2014/main" id="{0B2FBCD3-4B1D-CAC1-C0FC-53DDE62386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0313" y="0"/>
            <a:ext cx="71897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534365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812</Words>
  <Application>Microsoft Office PowerPoint</Application>
  <PresentationFormat>Breedbeeld</PresentationFormat>
  <Paragraphs>79</Paragraphs>
  <Slides>22</Slides>
  <Notes>0</Notes>
  <HiddenSlides>0</HiddenSlides>
  <MMClips>3</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22</vt:i4>
      </vt:variant>
    </vt:vector>
  </HeadingPairs>
  <TitlesOfParts>
    <vt:vector size="27" baseType="lpstr">
      <vt:lpstr>Arial</vt:lpstr>
      <vt:lpstr>Calibri</vt:lpstr>
      <vt:lpstr>Calibri Light</vt:lpstr>
      <vt:lpstr>Symbol</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Lizette Lamandassa</dc:creator>
  <cp:lastModifiedBy>Carrol-Joan Dalmeijer</cp:lastModifiedBy>
  <cp:revision>10</cp:revision>
  <dcterms:created xsi:type="dcterms:W3CDTF">2023-04-03T09:31:13Z</dcterms:created>
  <dcterms:modified xsi:type="dcterms:W3CDTF">2023-07-11T09:33:50Z</dcterms:modified>
</cp:coreProperties>
</file>